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2B970-E05F-4EE1-9930-59A0E485735B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44408-C175-4CA8-805F-B7DCCA2978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2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68426D-14E8-425F-A807-1202B05BEAF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7474AF0-3B23-4DFB-94E2-4E3FC552BD7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AD7A021-AA58-4271-9A04-6E6153842136}" type="slidenum">
              <a:rPr lang="en-US" sz="1200">
                <a:latin typeface="+mn-lt"/>
              </a:rPr>
              <a:pPr algn="r">
                <a:defRPr/>
              </a:pPr>
              <a:t>10</a:t>
            </a:fld>
            <a:endParaRPr lang="en-US" sz="120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825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48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95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634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35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2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6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02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242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172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534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6E8DC-03C9-42A1-BFB8-BA926EB9A779}" type="datetimeFigureOut">
              <a:rPr lang="en-US" smtClean="0"/>
              <a:t>11/16/2012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3472C-51D7-4AFE-9B4B-10244F9A8F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8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8</a:t>
            </a:r>
            <a:br>
              <a:rPr lang="en-US" dirty="0" smtClean="0"/>
            </a:br>
            <a:r>
              <a:rPr lang="en-US" dirty="0" smtClean="0"/>
              <a:t>Transformation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772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550" y="152400"/>
            <a:ext cx="8229600" cy="1143000"/>
          </a:xfrm>
        </p:spPr>
        <p:txBody>
          <a:bodyPr/>
          <a:lstStyle/>
          <a:p>
            <a:r>
              <a:rPr lang="en-US" dirty="0" smtClean="0"/>
              <a:t>Less Rural, Less Agricultural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550" y="1295400"/>
            <a:ext cx="8229600" cy="2209800"/>
          </a:xfrm>
        </p:spPr>
        <p:txBody>
          <a:bodyPr>
            <a:normAutofit/>
          </a:bodyPr>
          <a:lstStyle/>
          <a:p>
            <a:r>
              <a:rPr lang="en-US" sz="2800" dirty="0"/>
              <a:t>On May 23, 2007, the world became more urban than </a:t>
            </a:r>
            <a:r>
              <a:rPr lang="en-US" sz="2800" dirty="0" smtClean="0"/>
              <a:t>rural</a:t>
            </a:r>
          </a:p>
          <a:p>
            <a:r>
              <a:rPr lang="en-US" sz="2800" dirty="0" smtClean="0"/>
              <a:t>Rural economies are becoming less agricultural</a:t>
            </a:r>
          </a:p>
          <a:p>
            <a:pPr lvl="1"/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40" y="2943860"/>
            <a:ext cx="5091764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9200" y="6096000"/>
            <a:ext cx="7543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Sources: Winters, P., Davis, B., </a:t>
            </a:r>
            <a:r>
              <a:rPr lang="en-US" sz="1000" dirty="0" err="1" smtClean="0"/>
              <a:t>Carletto</a:t>
            </a:r>
            <a:r>
              <a:rPr lang="en-US" sz="1000" dirty="0" smtClean="0"/>
              <a:t>, G., Covarrubias, K., Quinones, E., </a:t>
            </a:r>
            <a:r>
              <a:rPr lang="en-US" sz="1000" dirty="0" err="1" smtClean="0"/>
              <a:t>Zezza</a:t>
            </a:r>
            <a:r>
              <a:rPr lang="en-US" sz="1000" dirty="0" smtClean="0"/>
              <a:t>, A. 2009. "Assets, Activities and Rural Income Generation: Evidence from a </a:t>
            </a:r>
            <a:r>
              <a:rPr lang="en-US" sz="1000" dirty="0" err="1" smtClean="0"/>
              <a:t>Multicountry</a:t>
            </a:r>
            <a:r>
              <a:rPr lang="en-US" sz="1000" dirty="0" smtClean="0"/>
              <a:t> Analysis." World Development, 37(9), 1435-1452 (Table 2) and tabulation of Mexico National Rural Household Survey (ENHRUM) data.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59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>
            <a:normAutofit/>
          </a:bodyPr>
          <a:lstStyle/>
          <a:p>
            <a:r>
              <a:rPr lang="en-US" dirty="0" smtClean="0"/>
              <a:t>Everyone Is Fleeing the Farm</a:t>
            </a:r>
            <a:br>
              <a:rPr lang="en-US" dirty="0" smtClean="0"/>
            </a:br>
            <a:r>
              <a:rPr lang="en-US" sz="2700" dirty="0" smtClean="0"/>
              <a:t>Income Growth and Ag Labor Shares</a:t>
            </a:r>
            <a:endParaRPr lang="en-US" sz="2700" dirty="0"/>
          </a:p>
        </p:txBody>
      </p:sp>
      <p:grpSp>
        <p:nvGrpSpPr>
          <p:cNvPr id="4" name="Group 3"/>
          <p:cNvGrpSpPr/>
          <p:nvPr/>
        </p:nvGrpSpPr>
        <p:grpSpPr>
          <a:xfrm>
            <a:off x="762000" y="2057400"/>
            <a:ext cx="7900987" cy="3657600"/>
            <a:chOff x="1702049" y="2057400"/>
            <a:chExt cx="6960938" cy="267017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2057400"/>
              <a:ext cx="3481387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2049" y="2057400"/>
              <a:ext cx="3479552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762001" y="5943600"/>
            <a:ext cx="7900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Taylor and </a:t>
            </a:r>
            <a:r>
              <a:rPr lang="en-US" sz="1600" dirty="0" err="1" smtClean="0"/>
              <a:t>Lybbert</a:t>
            </a:r>
            <a:r>
              <a:rPr lang="en-US" sz="1600" dirty="0" smtClean="0"/>
              <a:t>, </a:t>
            </a:r>
            <a:r>
              <a:rPr lang="en-US" sz="1600" i="1" dirty="0" err="1" smtClean="0"/>
              <a:t>RebelText</a:t>
            </a:r>
            <a:r>
              <a:rPr lang="en-US" sz="1600" i="1" dirty="0" smtClean="0"/>
              <a:t>: Essentials of Development Economics</a:t>
            </a:r>
            <a:r>
              <a:rPr lang="en-US" sz="1600" dirty="0" smtClean="0"/>
              <a:t>, 2012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2932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3001962"/>
          </a:xfrm>
        </p:spPr>
        <p:txBody>
          <a:bodyPr>
            <a:normAutofit/>
          </a:bodyPr>
          <a:lstStyle/>
          <a:p>
            <a:r>
              <a:rPr lang="en-US" dirty="0" smtClean="0"/>
              <a:t>Beyond Agriculture: The Lewis Model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038600"/>
            <a:ext cx="45567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t: Traditional sector</a:t>
            </a:r>
          </a:p>
          <a:p>
            <a:r>
              <a:rPr lang="en-US" sz="2000" dirty="0" smtClean="0"/>
              <a:t>m: Modern sector</a:t>
            </a:r>
          </a:p>
          <a:p>
            <a:r>
              <a:rPr lang="en-US" sz="2000" dirty="0" err="1" smtClean="0"/>
              <a:t>MVPL</a:t>
            </a:r>
            <a:r>
              <a:rPr lang="en-US" sz="2000" baseline="-25000" dirty="0" err="1" smtClean="0"/>
              <a:t>t</a:t>
            </a:r>
            <a:r>
              <a:rPr lang="en-US" sz="2000" dirty="0" smtClean="0"/>
              <a:t>, </a:t>
            </a:r>
            <a:r>
              <a:rPr lang="en-US" sz="2000" dirty="0" err="1" smtClean="0"/>
              <a:t>MVPL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 : Marginal value products</a:t>
            </a:r>
          </a:p>
          <a:p>
            <a:r>
              <a:rPr lang="en-US" sz="2000" dirty="0" smtClean="0"/>
              <a:t> </a:t>
            </a:r>
            <a:r>
              <a:rPr lang="en-US" sz="2000" dirty="0" err="1" smtClean="0"/>
              <a:t>w</a:t>
            </a:r>
            <a:r>
              <a:rPr lang="en-US" sz="2000" baseline="-25000" dirty="0" err="1" smtClean="0"/>
              <a:t>s</a:t>
            </a:r>
            <a:r>
              <a:rPr lang="en-US" sz="2000" dirty="0" smtClean="0"/>
              <a:t>: Subsistence wage</a:t>
            </a:r>
          </a:p>
          <a:p>
            <a:r>
              <a:rPr lang="en-US" sz="2000" dirty="0" err="1" smtClean="0"/>
              <a:t>LS</a:t>
            </a:r>
            <a:r>
              <a:rPr lang="en-US" sz="2000" baseline="-25000" dirty="0" err="1" smtClean="0"/>
              <a:t>m</a:t>
            </a:r>
            <a:r>
              <a:rPr lang="en-US" sz="2000" dirty="0" smtClean="0"/>
              <a:t>: Labor supply to modern sector</a:t>
            </a:r>
          </a:p>
          <a:p>
            <a:endParaRPr lang="en-US" sz="2000" dirty="0" smtClean="0"/>
          </a:p>
          <a:p>
            <a:r>
              <a:rPr lang="en-US" sz="2000" dirty="0" smtClean="0"/>
              <a:t>       Initial labor in traditional sector</a:t>
            </a:r>
          </a:p>
          <a:p>
            <a:endParaRPr lang="en-US" sz="2000" dirty="0" smtClean="0"/>
          </a:p>
          <a:p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710278"/>
              </p:ext>
            </p:extLst>
          </p:nvPr>
        </p:nvGraphicFramePr>
        <p:xfrm>
          <a:off x="365760" y="5836920"/>
          <a:ext cx="5080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3" imgW="203040" imgH="203040" progId="Equation.DSMT4">
                  <p:embed/>
                </p:oleObj>
              </mc:Choice>
              <mc:Fallback>
                <p:oleObj name="Equation" r:id="rId3" imgW="2030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760" y="5836920"/>
                        <a:ext cx="508000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26" y="95091"/>
            <a:ext cx="3807612" cy="6709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324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Criticisms and Implications of Lewis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4876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Still an aggregate model</a:t>
            </a:r>
          </a:p>
          <a:p>
            <a:pPr lvl="1"/>
            <a:r>
              <a:rPr lang="en-US" dirty="0" smtClean="0"/>
              <a:t>Who moves off the farm, and who doesn’t?</a:t>
            </a:r>
          </a:p>
          <a:p>
            <a:r>
              <a:rPr lang="en-US" dirty="0" smtClean="0"/>
              <a:t>Can agriculture lose labor and not output?</a:t>
            </a:r>
          </a:p>
          <a:p>
            <a:pPr lvl="1"/>
            <a:r>
              <a:rPr lang="en-US" dirty="0" smtClean="0"/>
              <a:t>TW Schultz doesn’t think so (see China box)</a:t>
            </a:r>
          </a:p>
          <a:p>
            <a:r>
              <a:rPr lang="en-US" dirty="0" smtClean="0"/>
              <a:t>Ranis and </a:t>
            </a:r>
            <a:r>
              <a:rPr lang="en-US" dirty="0" err="1" smtClean="0"/>
              <a:t>Fei</a:t>
            </a:r>
            <a:r>
              <a:rPr lang="en-US" dirty="0" smtClean="0"/>
              <a:t>: Better invest in agriculture if want the modern sector to grow!</a:t>
            </a:r>
          </a:p>
          <a:p>
            <a:r>
              <a:rPr lang="en-US" dirty="0" smtClean="0"/>
              <a:t>Everything depends on markets working (Chapter 9)</a:t>
            </a:r>
          </a:p>
          <a:p>
            <a:r>
              <a:rPr lang="en-US" dirty="0" smtClean="0"/>
              <a:t>…and impacts of migration on rural economies (Supplemental Chapter: Migration)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439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05" y="30480"/>
            <a:ext cx="8229600" cy="1143000"/>
          </a:xfrm>
        </p:spPr>
        <p:txBody>
          <a:bodyPr/>
          <a:lstStyle/>
          <a:p>
            <a:r>
              <a:rPr lang="en-US" dirty="0" smtClean="0"/>
              <a:t>Migration is Selective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2" y="1219200"/>
            <a:ext cx="4840287" cy="529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05342" y="6537960"/>
            <a:ext cx="501173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Source: Mexico National Rural Household Survey, 2008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406257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Diversification Matters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Solving poverty: Should we focus on crop production? Staples? </a:t>
            </a:r>
          </a:p>
          <a:p>
            <a:pPr lvl="1"/>
            <a:r>
              <a:rPr lang="en-US" dirty="0" smtClean="0"/>
              <a:t>Hard to “move” poverty with staples if the staple share of rural household income is low</a:t>
            </a:r>
          </a:p>
          <a:p>
            <a:r>
              <a:rPr lang="en-US" dirty="0" smtClean="0"/>
              <a:t>Impact of global food price increases on rural welfare</a:t>
            </a:r>
          </a:p>
          <a:p>
            <a:pPr lvl="1"/>
            <a:r>
              <a:rPr lang="en-US" dirty="0" smtClean="0"/>
              <a:t>Negative if food production is a small share of rural income</a:t>
            </a:r>
          </a:p>
          <a:p>
            <a:r>
              <a:rPr lang="en-US" dirty="0" smtClean="0"/>
              <a:t>Diversification and welfare: scale vs. risk?</a:t>
            </a:r>
          </a:p>
          <a:p>
            <a:pPr lvl="1"/>
            <a:r>
              <a:rPr lang="en-US" dirty="0" smtClean="0"/>
              <a:t>Better get it right!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5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66025" y="4208463"/>
            <a:ext cx="1295400" cy="4095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Livelihood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81688" y="4203700"/>
            <a:ext cx="1524000" cy="4079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9595" y="4176944"/>
            <a:ext cx="1241395" cy="476488"/>
          </a:xfrm>
          <a:prstGeom prst="hexagon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Income</a:t>
            </a:r>
          </a:p>
        </p:txBody>
      </p:sp>
      <p:cxnSp>
        <p:nvCxnSpPr>
          <p:cNvPr id="25" name="Straight Arrow Connector 24"/>
          <p:cNvCxnSpPr>
            <a:endCxn id="11" idx="1"/>
          </p:cNvCxnSpPr>
          <p:nvPr/>
        </p:nvCxnSpPr>
        <p:spPr>
          <a:xfrm flipV="1">
            <a:off x="5370513" y="4408488"/>
            <a:ext cx="511175" cy="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430713" y="1844675"/>
            <a:ext cx="2093912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 Markets</a:t>
            </a:r>
          </a:p>
        </p:txBody>
      </p:sp>
      <p:cxnSp>
        <p:nvCxnSpPr>
          <p:cNvPr id="46" name="Straight Arrow Connector 45"/>
          <p:cNvCxnSpPr>
            <a:stCxn id="33" idx="4"/>
          </p:cNvCxnSpPr>
          <p:nvPr/>
        </p:nvCxnSpPr>
        <p:spPr>
          <a:xfrm rot="16200000" flipH="1">
            <a:off x="4625975" y="3533775"/>
            <a:ext cx="1755775" cy="5397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6"/>
          <p:cNvSpPr/>
          <p:nvPr/>
        </p:nvSpPr>
        <p:spPr>
          <a:xfrm>
            <a:off x="2097088" y="4235450"/>
            <a:ext cx="13716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Production</a:t>
            </a:r>
          </a:p>
        </p:txBody>
      </p:sp>
      <p:cxnSp>
        <p:nvCxnSpPr>
          <p:cNvPr id="59" name="Straight Arrow Connector 58"/>
          <p:cNvCxnSpPr>
            <a:stCxn id="47" idx="3"/>
          </p:cNvCxnSpPr>
          <p:nvPr/>
        </p:nvCxnSpPr>
        <p:spPr>
          <a:xfrm flipV="1">
            <a:off x="3468688" y="4414838"/>
            <a:ext cx="660400" cy="11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3082925" y="2609850"/>
            <a:ext cx="1390650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Output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Markets</a:t>
            </a:r>
          </a:p>
        </p:txBody>
      </p:sp>
      <p:cxnSp>
        <p:nvCxnSpPr>
          <p:cNvPr id="61" name="Straight Arrow Connector 60"/>
          <p:cNvCxnSpPr>
            <a:stCxn id="60" idx="4"/>
          </p:cNvCxnSpPr>
          <p:nvPr/>
        </p:nvCxnSpPr>
        <p:spPr>
          <a:xfrm rot="5400000">
            <a:off x="3285331" y="3918744"/>
            <a:ext cx="963613" cy="2222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ounded Rectangle 65"/>
          <p:cNvSpPr/>
          <p:nvPr/>
        </p:nvSpPr>
        <p:spPr>
          <a:xfrm>
            <a:off x="230188" y="4252913"/>
            <a:ext cx="1270000" cy="34607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Factors</a:t>
            </a:r>
          </a:p>
        </p:txBody>
      </p:sp>
      <p:cxnSp>
        <p:nvCxnSpPr>
          <p:cNvPr id="68" name="Straight Arrow Connector 67"/>
          <p:cNvCxnSpPr>
            <a:stCxn id="66" idx="3"/>
            <a:endCxn id="47" idx="1"/>
          </p:cNvCxnSpPr>
          <p:nvPr/>
        </p:nvCxnSpPr>
        <p:spPr>
          <a:xfrm>
            <a:off x="1500188" y="4425950"/>
            <a:ext cx="5969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1290638" y="5559425"/>
            <a:ext cx="1392237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Markets</a:t>
            </a:r>
          </a:p>
        </p:txBody>
      </p:sp>
      <p:cxnSp>
        <p:nvCxnSpPr>
          <p:cNvPr id="71" name="Straight Arrow Connector 70"/>
          <p:cNvCxnSpPr>
            <a:stCxn id="70" idx="0"/>
          </p:cNvCxnSpPr>
          <p:nvPr/>
        </p:nvCxnSpPr>
        <p:spPr>
          <a:xfrm rot="16200000" flipV="1">
            <a:off x="1799432" y="5372894"/>
            <a:ext cx="366712" cy="635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66" idx="2"/>
          </p:cNvCxnSpPr>
          <p:nvPr/>
        </p:nvCxnSpPr>
        <p:spPr>
          <a:xfrm rot="5400000">
            <a:off x="565944" y="4893469"/>
            <a:ext cx="593725" cy="4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860425" y="5202238"/>
            <a:ext cx="2974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rot="5400000" flipH="1" flipV="1">
            <a:off x="3762375" y="4716463"/>
            <a:ext cx="549275" cy="422275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Rounded Rectangle 94"/>
          <p:cNvSpPr/>
          <p:nvPr/>
        </p:nvSpPr>
        <p:spPr>
          <a:xfrm>
            <a:off x="6605588" y="1216025"/>
            <a:ext cx="1677987" cy="45243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2051050" y="1287463"/>
            <a:ext cx="1624013" cy="40798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Activities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185738" y="1277938"/>
            <a:ext cx="1563687" cy="42703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Endowments</a:t>
            </a:r>
          </a:p>
        </p:txBody>
      </p:sp>
      <p:cxnSp>
        <p:nvCxnSpPr>
          <p:cNvPr id="107" name="Straight Arrow Connector 106"/>
          <p:cNvCxnSpPr>
            <a:stCxn id="11" idx="3"/>
            <a:endCxn id="4" idx="1"/>
          </p:cNvCxnSpPr>
          <p:nvPr/>
        </p:nvCxnSpPr>
        <p:spPr>
          <a:xfrm>
            <a:off x="7405688" y="4408488"/>
            <a:ext cx="160337" cy="47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urved Connector 114"/>
          <p:cNvCxnSpPr>
            <a:stCxn id="47" idx="0"/>
            <a:endCxn id="11" idx="0"/>
          </p:cNvCxnSpPr>
          <p:nvPr/>
        </p:nvCxnSpPr>
        <p:spPr>
          <a:xfrm rot="5400000" flipH="1" flipV="1">
            <a:off x="4697413" y="2289175"/>
            <a:ext cx="31750" cy="3860800"/>
          </a:xfrm>
          <a:prstGeom prst="curvedConnector3">
            <a:avLst>
              <a:gd name="adj1" fmla="val 818574"/>
            </a:avLst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8" name="Curved Connector 117"/>
          <p:cNvCxnSpPr>
            <a:stCxn id="66" idx="2"/>
            <a:endCxn id="11" idx="2"/>
          </p:cNvCxnSpPr>
          <p:nvPr/>
        </p:nvCxnSpPr>
        <p:spPr>
          <a:xfrm rot="16200000" flipH="1">
            <a:off x="3748088" y="1716088"/>
            <a:ext cx="12700" cy="5778500"/>
          </a:xfrm>
          <a:prstGeom prst="curvedConnector3">
            <a:avLst>
              <a:gd name="adj1" fmla="val 1785095"/>
            </a:avLst>
          </a:prstGeom>
          <a:ln>
            <a:headEnd type="none" w="med" len="med"/>
            <a:tailEnd type="triangl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rot="16200000" flipV="1">
            <a:off x="1241426" y="4956175"/>
            <a:ext cx="1085850" cy="3492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The Rise of CGEs for Policy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81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33" grpId="0" animBg="1"/>
      <p:bldP spid="47" grpId="0" animBg="1"/>
      <p:bldP spid="60" grpId="0" animBg="1"/>
      <p:bldP spid="66" grpId="0" animBg="1"/>
      <p:bldP spid="70" grpId="0" animBg="1"/>
      <p:bldP spid="95" grpId="0" animBg="1"/>
      <p:bldP spid="102" grpId="0" animBg="1"/>
      <p:bldP spid="10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66025" y="4208463"/>
            <a:ext cx="1295400" cy="4095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Livelihood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81688" y="4203700"/>
            <a:ext cx="1524000" cy="4079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9595" y="4176944"/>
            <a:ext cx="1241395" cy="476488"/>
          </a:xfrm>
          <a:prstGeom prst="hexagon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Income</a:t>
            </a:r>
          </a:p>
        </p:txBody>
      </p:sp>
      <p:cxnSp>
        <p:nvCxnSpPr>
          <p:cNvPr id="25" name="Straight Arrow Connector 24"/>
          <p:cNvCxnSpPr>
            <a:endCxn id="11" idx="1"/>
          </p:cNvCxnSpPr>
          <p:nvPr/>
        </p:nvCxnSpPr>
        <p:spPr>
          <a:xfrm flipV="1">
            <a:off x="5370513" y="4408488"/>
            <a:ext cx="511175" cy="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430713" y="1844675"/>
            <a:ext cx="2093912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 Markets</a:t>
            </a:r>
          </a:p>
        </p:txBody>
      </p:sp>
      <p:cxnSp>
        <p:nvCxnSpPr>
          <p:cNvPr id="46" name="Straight Arrow Connector 45"/>
          <p:cNvCxnSpPr>
            <a:stCxn id="33" idx="4"/>
          </p:cNvCxnSpPr>
          <p:nvPr/>
        </p:nvCxnSpPr>
        <p:spPr>
          <a:xfrm rot="16200000" flipH="1">
            <a:off x="4625975" y="3533775"/>
            <a:ext cx="1755775" cy="5397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6"/>
          <p:cNvSpPr/>
          <p:nvPr/>
        </p:nvSpPr>
        <p:spPr>
          <a:xfrm>
            <a:off x="2097088" y="4235450"/>
            <a:ext cx="13716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Production</a:t>
            </a:r>
          </a:p>
        </p:txBody>
      </p:sp>
      <p:cxnSp>
        <p:nvCxnSpPr>
          <p:cNvPr id="59" name="Straight Arrow Connector 58"/>
          <p:cNvCxnSpPr>
            <a:stCxn id="47" idx="3"/>
          </p:cNvCxnSpPr>
          <p:nvPr/>
        </p:nvCxnSpPr>
        <p:spPr>
          <a:xfrm flipV="1">
            <a:off x="3468688" y="4414838"/>
            <a:ext cx="660400" cy="11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3082925" y="2609850"/>
            <a:ext cx="1390650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Output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Markets</a:t>
            </a:r>
          </a:p>
        </p:txBody>
      </p:sp>
      <p:cxnSp>
        <p:nvCxnSpPr>
          <p:cNvPr id="61" name="Straight Arrow Connector 60"/>
          <p:cNvCxnSpPr>
            <a:stCxn id="60" idx="4"/>
          </p:cNvCxnSpPr>
          <p:nvPr/>
        </p:nvCxnSpPr>
        <p:spPr>
          <a:xfrm rot="5400000">
            <a:off x="3285331" y="3918744"/>
            <a:ext cx="963613" cy="2222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ounded Rectangle 65"/>
          <p:cNvSpPr/>
          <p:nvPr/>
        </p:nvSpPr>
        <p:spPr>
          <a:xfrm>
            <a:off x="230188" y="4252913"/>
            <a:ext cx="1270000" cy="34607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Factors</a:t>
            </a:r>
          </a:p>
        </p:txBody>
      </p:sp>
      <p:cxnSp>
        <p:nvCxnSpPr>
          <p:cNvPr id="68" name="Straight Arrow Connector 67"/>
          <p:cNvCxnSpPr>
            <a:stCxn id="66" idx="3"/>
            <a:endCxn id="47" idx="1"/>
          </p:cNvCxnSpPr>
          <p:nvPr/>
        </p:nvCxnSpPr>
        <p:spPr>
          <a:xfrm>
            <a:off x="1500188" y="4425950"/>
            <a:ext cx="5969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1290638" y="5559425"/>
            <a:ext cx="1392237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Markets</a:t>
            </a:r>
          </a:p>
        </p:txBody>
      </p:sp>
      <p:cxnSp>
        <p:nvCxnSpPr>
          <p:cNvPr id="71" name="Straight Arrow Connector 70"/>
          <p:cNvCxnSpPr>
            <a:stCxn id="70" idx="0"/>
          </p:cNvCxnSpPr>
          <p:nvPr/>
        </p:nvCxnSpPr>
        <p:spPr>
          <a:xfrm rot="16200000" flipV="1">
            <a:off x="1799432" y="5372894"/>
            <a:ext cx="366712" cy="635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66" idx="2"/>
          </p:cNvCxnSpPr>
          <p:nvPr/>
        </p:nvCxnSpPr>
        <p:spPr>
          <a:xfrm rot="5400000">
            <a:off x="565944" y="4893469"/>
            <a:ext cx="593725" cy="4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860425" y="5202238"/>
            <a:ext cx="2974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rot="5400000" flipH="1" flipV="1">
            <a:off x="3762375" y="4716463"/>
            <a:ext cx="549275" cy="422275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Rounded Rectangle 94"/>
          <p:cNvSpPr/>
          <p:nvPr/>
        </p:nvSpPr>
        <p:spPr>
          <a:xfrm>
            <a:off x="6605588" y="1216025"/>
            <a:ext cx="1677987" cy="45243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2051050" y="1287463"/>
            <a:ext cx="1624013" cy="40798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Activities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185738" y="1277938"/>
            <a:ext cx="1563687" cy="42703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Endowments</a:t>
            </a:r>
          </a:p>
        </p:txBody>
      </p:sp>
      <p:cxnSp>
        <p:nvCxnSpPr>
          <p:cNvPr id="107" name="Straight Arrow Connector 106"/>
          <p:cNvCxnSpPr>
            <a:stCxn id="11" idx="3"/>
            <a:endCxn id="4" idx="1"/>
          </p:cNvCxnSpPr>
          <p:nvPr/>
        </p:nvCxnSpPr>
        <p:spPr>
          <a:xfrm>
            <a:off x="7405688" y="4408488"/>
            <a:ext cx="160337" cy="47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urved Connector 114"/>
          <p:cNvCxnSpPr>
            <a:stCxn id="47" idx="0"/>
            <a:endCxn id="11" idx="0"/>
          </p:cNvCxnSpPr>
          <p:nvPr/>
        </p:nvCxnSpPr>
        <p:spPr>
          <a:xfrm rot="5400000" flipH="1" flipV="1">
            <a:off x="4697413" y="2289175"/>
            <a:ext cx="31750" cy="3860800"/>
          </a:xfrm>
          <a:prstGeom prst="curvedConnector3">
            <a:avLst>
              <a:gd name="adj1" fmla="val 818574"/>
            </a:avLst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8" name="Curved Connector 117"/>
          <p:cNvCxnSpPr>
            <a:stCxn id="66" idx="2"/>
            <a:endCxn id="11" idx="2"/>
          </p:cNvCxnSpPr>
          <p:nvPr/>
        </p:nvCxnSpPr>
        <p:spPr>
          <a:xfrm rot="16200000" flipH="1">
            <a:off x="3748088" y="1716088"/>
            <a:ext cx="12700" cy="5778500"/>
          </a:xfrm>
          <a:prstGeom prst="curvedConnector3">
            <a:avLst>
              <a:gd name="adj1" fmla="val 1785095"/>
            </a:avLst>
          </a:prstGeom>
          <a:ln>
            <a:headEnd type="none" w="med" len="med"/>
            <a:tailEnd type="triangl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rot="16200000" flipV="1">
            <a:off x="1241426" y="4956175"/>
            <a:ext cx="1085850" cy="3492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2184400" y="3808413"/>
            <a:ext cx="309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Q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85800" y="3871913"/>
            <a:ext cx="309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F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324600" y="3668713"/>
            <a:ext cx="309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C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4452938" y="3652838"/>
            <a:ext cx="309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I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7718425" y="3714750"/>
            <a:ext cx="110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U=U(C)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2181225" y="3797300"/>
            <a:ext cx="15478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Q=Q(F,prices)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6337300" y="3665538"/>
            <a:ext cx="15478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C=C(I,prices)</a:t>
            </a:r>
          </a:p>
        </p:txBody>
      </p:sp>
    </p:spTree>
    <p:extLst>
      <p:ext uri="{BB962C8B-B14F-4D97-AF65-F5344CB8AC3E}">
        <p14:creationId xmlns:p14="http://schemas.microsoft.com/office/powerpoint/2010/main" val="112225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>
          <a:xfrm>
            <a:off x="4559300" y="2782888"/>
            <a:ext cx="2093913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 Markets</a:t>
            </a:r>
          </a:p>
        </p:txBody>
      </p:sp>
      <p:sp>
        <p:nvSpPr>
          <p:cNvPr id="60" name="Oval 59"/>
          <p:cNvSpPr/>
          <p:nvPr/>
        </p:nvSpPr>
        <p:spPr>
          <a:xfrm>
            <a:off x="3060700" y="2857500"/>
            <a:ext cx="1390650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Output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Markets</a:t>
            </a:r>
          </a:p>
        </p:txBody>
      </p:sp>
      <p:sp>
        <p:nvSpPr>
          <p:cNvPr id="70" name="Oval 69"/>
          <p:cNvSpPr/>
          <p:nvPr/>
        </p:nvSpPr>
        <p:spPr>
          <a:xfrm>
            <a:off x="1246188" y="5559425"/>
            <a:ext cx="1392237" cy="838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Markets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6592888" y="312738"/>
            <a:ext cx="1677987" cy="45243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102" name="Rounded Rectangle 101"/>
          <p:cNvSpPr/>
          <p:nvPr/>
        </p:nvSpPr>
        <p:spPr>
          <a:xfrm>
            <a:off x="2051050" y="338138"/>
            <a:ext cx="1624013" cy="40798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Activities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185738" y="328613"/>
            <a:ext cx="1563687" cy="42703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Endowments</a:t>
            </a:r>
          </a:p>
        </p:txBody>
      </p:sp>
      <p:sp>
        <p:nvSpPr>
          <p:cNvPr id="24" name="Oval 23"/>
          <p:cNvSpPr/>
          <p:nvPr/>
        </p:nvSpPr>
        <p:spPr>
          <a:xfrm>
            <a:off x="1820863" y="5141913"/>
            <a:ext cx="231775" cy="1063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564438" y="4206875"/>
            <a:ext cx="1296987" cy="4222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Livelihood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80100" y="4202113"/>
            <a:ext cx="1525588" cy="4222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29595" y="4176944"/>
            <a:ext cx="1241395" cy="476488"/>
          </a:xfrm>
          <a:prstGeom prst="hexagon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Income</a:t>
            </a:r>
          </a:p>
        </p:txBody>
      </p:sp>
      <p:cxnSp>
        <p:nvCxnSpPr>
          <p:cNvPr id="25" name="Straight Arrow Connector 24"/>
          <p:cNvCxnSpPr>
            <a:endCxn id="11" idx="1"/>
          </p:cNvCxnSpPr>
          <p:nvPr/>
        </p:nvCxnSpPr>
        <p:spPr>
          <a:xfrm flipV="1">
            <a:off x="5356225" y="4413250"/>
            <a:ext cx="511175" cy="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270" name="Straight Arrow Connector 45"/>
          <p:cNvCxnSpPr>
            <a:cxnSpLocks noChangeShapeType="1"/>
            <a:stCxn id="33" idx="4"/>
          </p:cNvCxnSpPr>
          <p:nvPr/>
        </p:nvCxnSpPr>
        <p:spPr bwMode="auto">
          <a:xfrm flipH="1">
            <a:off x="5595938" y="3633788"/>
            <a:ext cx="11112" cy="43815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sp>
        <p:nvSpPr>
          <p:cNvPr id="47" name="Rounded Rectangle 46"/>
          <p:cNvSpPr/>
          <p:nvPr/>
        </p:nvSpPr>
        <p:spPr>
          <a:xfrm>
            <a:off x="2097088" y="4235450"/>
            <a:ext cx="13716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Production</a:t>
            </a:r>
          </a:p>
        </p:txBody>
      </p:sp>
      <p:cxnSp>
        <p:nvCxnSpPr>
          <p:cNvPr id="59" name="Straight Arrow Connector 58"/>
          <p:cNvCxnSpPr>
            <a:stCxn id="47" idx="3"/>
          </p:cNvCxnSpPr>
          <p:nvPr/>
        </p:nvCxnSpPr>
        <p:spPr>
          <a:xfrm flipV="1">
            <a:off x="3481388" y="4414838"/>
            <a:ext cx="660400" cy="11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273" name="Straight Arrow Connector 60"/>
          <p:cNvCxnSpPr>
            <a:cxnSpLocks noChangeShapeType="1"/>
            <a:stCxn id="60" idx="4"/>
            <a:endCxn id="23" idx="0"/>
          </p:cNvCxnSpPr>
          <p:nvPr/>
        </p:nvCxnSpPr>
        <p:spPr bwMode="auto">
          <a:xfrm>
            <a:off x="3756025" y="3708400"/>
            <a:ext cx="0" cy="668338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sp>
        <p:nvSpPr>
          <p:cNvPr id="66" name="Rounded Rectangle 65"/>
          <p:cNvSpPr/>
          <p:nvPr/>
        </p:nvSpPr>
        <p:spPr>
          <a:xfrm>
            <a:off x="230188" y="4252913"/>
            <a:ext cx="1270000" cy="34607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Factors</a:t>
            </a:r>
          </a:p>
        </p:txBody>
      </p:sp>
      <p:cxnSp>
        <p:nvCxnSpPr>
          <p:cNvPr id="68" name="Straight Arrow Connector 67"/>
          <p:cNvCxnSpPr>
            <a:stCxn id="66" idx="3"/>
            <a:endCxn id="47" idx="1"/>
          </p:cNvCxnSpPr>
          <p:nvPr/>
        </p:nvCxnSpPr>
        <p:spPr>
          <a:xfrm>
            <a:off x="1500188" y="4425950"/>
            <a:ext cx="5969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276" name="Straight Arrow Connector 70"/>
          <p:cNvCxnSpPr>
            <a:cxnSpLocks noChangeShapeType="1"/>
          </p:cNvCxnSpPr>
          <p:nvPr/>
        </p:nvCxnSpPr>
        <p:spPr bwMode="auto">
          <a:xfrm flipH="1" flipV="1">
            <a:off x="1936750" y="5248275"/>
            <a:ext cx="6350" cy="29845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cxnSp>
        <p:nvCxnSpPr>
          <p:cNvPr id="85" name="Straight Connector 84"/>
          <p:cNvCxnSpPr>
            <a:stCxn id="66" idx="2"/>
          </p:cNvCxnSpPr>
          <p:nvPr/>
        </p:nvCxnSpPr>
        <p:spPr>
          <a:xfrm rot="5400000">
            <a:off x="565944" y="4906169"/>
            <a:ext cx="593725" cy="4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860425" y="5202238"/>
            <a:ext cx="2974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rot="5400000" flipH="1" flipV="1">
            <a:off x="3762375" y="4716463"/>
            <a:ext cx="549275" cy="422275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>
            <a:stCxn id="11" idx="3"/>
            <a:endCxn id="4" idx="1"/>
          </p:cNvCxnSpPr>
          <p:nvPr/>
        </p:nvCxnSpPr>
        <p:spPr>
          <a:xfrm>
            <a:off x="7418388" y="4413250"/>
            <a:ext cx="133350" cy="47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3640138" y="4376738"/>
            <a:ext cx="230187" cy="1063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5480050" y="4352925"/>
            <a:ext cx="231775" cy="106363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27" name="Curved Connector 26"/>
          <p:cNvCxnSpPr/>
          <p:nvPr/>
        </p:nvCxnSpPr>
        <p:spPr>
          <a:xfrm rot="5400000" flipH="1" flipV="1">
            <a:off x="4697413" y="2289175"/>
            <a:ext cx="31750" cy="3860800"/>
          </a:xfrm>
          <a:prstGeom prst="curvedConnector3">
            <a:avLst>
              <a:gd name="adj1" fmla="val 818574"/>
            </a:avLst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Curved Connector 27"/>
          <p:cNvCxnSpPr/>
          <p:nvPr/>
        </p:nvCxnSpPr>
        <p:spPr>
          <a:xfrm rot="16200000" flipH="1">
            <a:off x="3748088" y="1716088"/>
            <a:ext cx="12700" cy="5778500"/>
          </a:xfrm>
          <a:prstGeom prst="curvedConnector3">
            <a:avLst>
              <a:gd name="adj1" fmla="val 1785095"/>
            </a:avLst>
          </a:prstGeom>
          <a:ln>
            <a:headEnd type="none" w="med" len="med"/>
            <a:tailEnd type="triangl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1681163" y="4379913"/>
            <a:ext cx="230187" cy="1063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extBox 3"/>
          <p:cNvSpPr txBox="1"/>
          <p:nvPr/>
        </p:nvSpPr>
        <p:spPr>
          <a:xfrm>
            <a:off x="7600950" y="1731963"/>
            <a:ext cx="1296988" cy="4222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Livelihood</a:t>
            </a:r>
          </a:p>
        </p:txBody>
      </p:sp>
      <p:sp>
        <p:nvSpPr>
          <p:cNvPr id="3" name="TextBox 10"/>
          <p:cNvSpPr txBox="1"/>
          <p:nvPr/>
        </p:nvSpPr>
        <p:spPr>
          <a:xfrm>
            <a:off x="5916613" y="1727200"/>
            <a:ext cx="1525587" cy="4222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Consumption</a:t>
            </a:r>
          </a:p>
        </p:txBody>
      </p:sp>
      <p:sp>
        <p:nvSpPr>
          <p:cNvPr id="5" name="TextBox 11"/>
          <p:cNvSpPr txBox="1"/>
          <p:nvPr/>
        </p:nvSpPr>
        <p:spPr>
          <a:xfrm>
            <a:off x="4166107" y="1702031"/>
            <a:ext cx="1241396" cy="476489"/>
          </a:xfrm>
          <a:prstGeom prst="hexagon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Income</a:t>
            </a:r>
          </a:p>
        </p:txBody>
      </p:sp>
      <p:cxnSp>
        <p:nvCxnSpPr>
          <p:cNvPr id="6" name="Straight Arrow Connector 24"/>
          <p:cNvCxnSpPr>
            <a:endCxn id="11" idx="1"/>
          </p:cNvCxnSpPr>
          <p:nvPr/>
        </p:nvCxnSpPr>
        <p:spPr>
          <a:xfrm flipV="1">
            <a:off x="5392738" y="1938338"/>
            <a:ext cx="511175" cy="6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46"/>
          <p:cNvSpPr/>
          <p:nvPr/>
        </p:nvSpPr>
        <p:spPr>
          <a:xfrm>
            <a:off x="2133600" y="1760538"/>
            <a:ext cx="1371600" cy="381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Production</a:t>
            </a:r>
          </a:p>
        </p:txBody>
      </p:sp>
      <p:cxnSp>
        <p:nvCxnSpPr>
          <p:cNvPr id="8" name="Straight Arrow Connector 58"/>
          <p:cNvCxnSpPr>
            <a:stCxn id="47" idx="3"/>
          </p:cNvCxnSpPr>
          <p:nvPr/>
        </p:nvCxnSpPr>
        <p:spPr>
          <a:xfrm flipV="1">
            <a:off x="3517900" y="1939925"/>
            <a:ext cx="660400" cy="11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65"/>
          <p:cNvSpPr/>
          <p:nvPr/>
        </p:nvSpPr>
        <p:spPr>
          <a:xfrm>
            <a:off x="266700" y="1778000"/>
            <a:ext cx="1270000" cy="34607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Factors</a:t>
            </a:r>
          </a:p>
        </p:txBody>
      </p:sp>
      <p:cxnSp>
        <p:nvCxnSpPr>
          <p:cNvPr id="10" name="Straight Arrow Connector 67"/>
          <p:cNvCxnSpPr>
            <a:stCxn id="66" idx="3"/>
            <a:endCxn id="47" idx="1"/>
          </p:cNvCxnSpPr>
          <p:nvPr/>
        </p:nvCxnSpPr>
        <p:spPr>
          <a:xfrm>
            <a:off x="1536700" y="1951038"/>
            <a:ext cx="5969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296" name="Straight Arrow Connector 70"/>
          <p:cNvCxnSpPr>
            <a:cxnSpLocks noChangeShapeType="1"/>
          </p:cNvCxnSpPr>
          <p:nvPr/>
        </p:nvCxnSpPr>
        <p:spPr bwMode="auto">
          <a:xfrm flipV="1">
            <a:off x="1936750" y="2773363"/>
            <a:ext cx="36513" cy="236855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cxnSp>
        <p:nvCxnSpPr>
          <p:cNvPr id="14" name="Straight Connector 84"/>
          <p:cNvCxnSpPr>
            <a:stCxn id="66" idx="2"/>
          </p:cNvCxnSpPr>
          <p:nvPr/>
        </p:nvCxnSpPr>
        <p:spPr>
          <a:xfrm rot="5400000">
            <a:off x="602456" y="2431257"/>
            <a:ext cx="593725" cy="4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86"/>
          <p:cNvCxnSpPr/>
          <p:nvPr/>
        </p:nvCxnSpPr>
        <p:spPr>
          <a:xfrm>
            <a:off x="896938" y="2727325"/>
            <a:ext cx="2974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88"/>
          <p:cNvCxnSpPr/>
          <p:nvPr/>
        </p:nvCxnSpPr>
        <p:spPr>
          <a:xfrm rot="5400000" flipH="1" flipV="1">
            <a:off x="3798888" y="2241550"/>
            <a:ext cx="549275" cy="422275"/>
          </a:xfrm>
          <a:prstGeom prst="line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06"/>
          <p:cNvCxnSpPr>
            <a:stCxn id="11" idx="3"/>
            <a:endCxn id="4" idx="1"/>
          </p:cNvCxnSpPr>
          <p:nvPr/>
        </p:nvCxnSpPr>
        <p:spPr>
          <a:xfrm>
            <a:off x="7442200" y="1933575"/>
            <a:ext cx="160338" cy="47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22"/>
          <p:cNvSpPr/>
          <p:nvPr/>
        </p:nvSpPr>
        <p:spPr>
          <a:xfrm>
            <a:off x="3676650" y="1901825"/>
            <a:ext cx="230188" cy="106363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Oval 25"/>
          <p:cNvSpPr/>
          <p:nvPr/>
        </p:nvSpPr>
        <p:spPr>
          <a:xfrm>
            <a:off x="5516563" y="1878013"/>
            <a:ext cx="231775" cy="1063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20" name="Curved Connector 26"/>
          <p:cNvCxnSpPr/>
          <p:nvPr/>
        </p:nvCxnSpPr>
        <p:spPr>
          <a:xfrm rot="5400000" flipH="1" flipV="1">
            <a:off x="4733925" y="-185737"/>
            <a:ext cx="31750" cy="3860800"/>
          </a:xfrm>
          <a:prstGeom prst="curvedConnector3">
            <a:avLst>
              <a:gd name="adj1" fmla="val 818574"/>
            </a:avLst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Curved Connector 27"/>
          <p:cNvCxnSpPr/>
          <p:nvPr/>
        </p:nvCxnSpPr>
        <p:spPr>
          <a:xfrm rot="16200000" flipH="1">
            <a:off x="3784600" y="-758825"/>
            <a:ext cx="12700" cy="5778500"/>
          </a:xfrm>
          <a:prstGeom prst="curvedConnector3">
            <a:avLst>
              <a:gd name="adj1" fmla="val 1785095"/>
            </a:avLst>
          </a:prstGeom>
          <a:ln>
            <a:headEnd type="none" w="med" len="med"/>
            <a:tailEnd type="triangl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2" name="Oval 29"/>
          <p:cNvSpPr/>
          <p:nvPr/>
        </p:nvSpPr>
        <p:spPr>
          <a:xfrm>
            <a:off x="1717675" y="1905000"/>
            <a:ext cx="230188" cy="106363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96306" name="AutoShape 57"/>
          <p:cNvCxnSpPr>
            <a:cxnSpLocks noChangeShapeType="1"/>
            <a:stCxn id="60" idx="0"/>
          </p:cNvCxnSpPr>
          <p:nvPr/>
        </p:nvCxnSpPr>
        <p:spPr bwMode="auto">
          <a:xfrm flipV="1">
            <a:off x="3756025" y="2008188"/>
            <a:ext cx="36513" cy="836612"/>
          </a:xfrm>
          <a:prstGeom prst="straightConnector1">
            <a:avLst/>
          </a:prstGeom>
          <a:noFill/>
          <a:ln w="9525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cxnSp>
        <p:nvCxnSpPr>
          <p:cNvPr id="96307" name="AutoShape 58"/>
          <p:cNvCxnSpPr>
            <a:cxnSpLocks noChangeShapeType="1"/>
            <a:stCxn id="33" idx="0"/>
          </p:cNvCxnSpPr>
          <p:nvPr/>
        </p:nvCxnSpPr>
        <p:spPr bwMode="auto">
          <a:xfrm flipV="1">
            <a:off x="5607050" y="1984375"/>
            <a:ext cx="25400" cy="785813"/>
          </a:xfrm>
          <a:prstGeom prst="straightConnector1">
            <a:avLst/>
          </a:prstGeom>
          <a:noFill/>
          <a:ln w="9525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cxnSp>
        <p:nvCxnSpPr>
          <p:cNvPr id="29" name="Straight Arrow Connector 28"/>
          <p:cNvCxnSpPr>
            <a:cxnSpLocks noChangeShapeType="1"/>
          </p:cNvCxnSpPr>
          <p:nvPr/>
        </p:nvCxnSpPr>
        <p:spPr bwMode="auto">
          <a:xfrm flipV="1">
            <a:off x="1776413" y="4430713"/>
            <a:ext cx="22225" cy="107315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  <p:cxnSp>
        <p:nvCxnSpPr>
          <p:cNvPr id="96309" name="AutoShape 62"/>
          <p:cNvCxnSpPr>
            <a:cxnSpLocks noChangeShapeType="1"/>
            <a:stCxn id="30" idx="0"/>
          </p:cNvCxnSpPr>
          <p:nvPr/>
        </p:nvCxnSpPr>
        <p:spPr bwMode="auto">
          <a:xfrm flipV="1">
            <a:off x="1797050" y="2011363"/>
            <a:ext cx="36513" cy="2368550"/>
          </a:xfrm>
          <a:prstGeom prst="straightConnector1">
            <a:avLst/>
          </a:prstGeom>
          <a:noFill/>
          <a:ln w="9525">
            <a:solidFill>
              <a:srgbClr val="4A7EBB"/>
            </a:solidFill>
            <a:prstDash val="dash"/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1399019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60" grpId="0" animBg="1"/>
      <p:bldP spid="70" grpId="0" animBg="1"/>
      <p:bldP spid="95" grpId="0" animBg="1"/>
      <p:bldP spid="95" grpId="1" animBg="1"/>
      <p:bldP spid="102" grpId="0" animBg="1"/>
      <p:bldP spid="103" grpId="0" animBg="1"/>
      <p:bldP spid="2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373</Words>
  <Application>Microsoft Office PowerPoint</Application>
  <PresentationFormat>On-screen Show (4:3)</PresentationFormat>
  <Paragraphs>87</Paragraphs>
  <Slides>10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Equation</vt:lpstr>
      <vt:lpstr>Chapter 8 Transformation</vt:lpstr>
      <vt:lpstr>Less Rural, Less Agricultural</vt:lpstr>
      <vt:lpstr>Everyone Is Fleeing the Farm Income Growth and Ag Labor Shares</vt:lpstr>
      <vt:lpstr>Beyond Agriculture: The Lewis Model</vt:lpstr>
      <vt:lpstr>Criticisms and Implications of Lewis Model</vt:lpstr>
      <vt:lpstr>Migration is Selective</vt:lpstr>
      <vt:lpstr>Why Diversification Matters</vt:lpstr>
      <vt:lpstr>PowerPoint Presentation</vt:lpstr>
      <vt:lpstr>PowerPoint Presentation</vt:lpstr>
      <vt:lpstr>PowerPoint Presentation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8 Transformation</dc:title>
  <dc:creator>J. Edward Taylor</dc:creator>
  <cp:lastModifiedBy>J. Edward Taylor</cp:lastModifiedBy>
  <cp:revision>12</cp:revision>
  <dcterms:created xsi:type="dcterms:W3CDTF">2012-11-13T19:02:01Z</dcterms:created>
  <dcterms:modified xsi:type="dcterms:W3CDTF">2012-11-17T01:40:56Z</dcterms:modified>
</cp:coreProperties>
</file>